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01" r:id="rId2"/>
    <p:sldId id="264" r:id="rId3"/>
    <p:sldId id="522" r:id="rId4"/>
    <p:sldId id="529" r:id="rId5"/>
    <p:sldId id="305" r:id="rId6"/>
    <p:sldId id="309" r:id="rId7"/>
    <p:sldId id="523" r:id="rId8"/>
    <p:sldId id="524" r:id="rId9"/>
    <p:sldId id="525" r:id="rId10"/>
    <p:sldId id="526" r:id="rId11"/>
    <p:sldId id="527" r:id="rId12"/>
    <p:sldId id="528" r:id="rId13"/>
    <p:sldId id="530" r:id="rId14"/>
    <p:sldId id="531" r:id="rId15"/>
    <p:sldId id="532" r:id="rId16"/>
    <p:sldId id="534" r:id="rId17"/>
    <p:sldId id="535" r:id="rId18"/>
    <p:sldId id="537" r:id="rId19"/>
    <p:sldId id="538" r:id="rId20"/>
    <p:sldId id="539" r:id="rId21"/>
    <p:sldId id="540" r:id="rId22"/>
    <p:sldId id="549" r:id="rId23"/>
    <p:sldId id="541" r:id="rId24"/>
    <p:sldId id="542" r:id="rId25"/>
    <p:sldId id="594" r:id="rId26"/>
    <p:sldId id="595" r:id="rId27"/>
    <p:sldId id="597" r:id="rId28"/>
    <p:sldId id="607" r:id="rId29"/>
    <p:sldId id="598" r:id="rId30"/>
    <p:sldId id="599" r:id="rId31"/>
    <p:sldId id="600" r:id="rId32"/>
    <p:sldId id="601" r:id="rId33"/>
    <p:sldId id="602" r:id="rId34"/>
    <p:sldId id="543" r:id="rId35"/>
    <p:sldId id="545" r:id="rId36"/>
    <p:sldId id="544" r:id="rId37"/>
    <p:sldId id="546" r:id="rId38"/>
    <p:sldId id="547" r:id="rId39"/>
    <p:sldId id="548" r:id="rId40"/>
    <p:sldId id="603" r:id="rId41"/>
    <p:sldId id="604" r:id="rId42"/>
    <p:sldId id="605" r:id="rId43"/>
    <p:sldId id="606" r:id="rId44"/>
    <p:sldId id="558" r:id="rId45"/>
    <p:sldId id="559" r:id="rId46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2/1/23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2/1/23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</a:t>
            </a:r>
            <a:r>
              <a:rPr lang="en-US" sz="2800" b="1" dirty="0">
                <a:solidFill>
                  <a:srgbClr val="00B0F0"/>
                </a:solidFill>
              </a:rPr>
              <a:t>04</a:t>
            </a:r>
            <a:r>
              <a:rPr lang="en-QA" sz="2800" b="1">
                <a:solidFill>
                  <a:srgbClr val="00B0F0"/>
                </a:solidFill>
              </a:rPr>
              <a:t>: </a:t>
            </a:r>
            <a:endParaRPr lang="en-QA" sz="2800" b="1" dirty="0">
              <a:solidFill>
                <a:srgbClr val="00B0F0"/>
              </a:solidFill>
            </a:endParaRPr>
          </a:p>
          <a:p>
            <a:r>
              <a:rPr lang="en-QA" sz="2800" b="1" dirty="0">
                <a:solidFill>
                  <a:srgbClr val="00B0F0"/>
                </a:solidFill>
              </a:rPr>
              <a:t>Ranked </a:t>
            </a:r>
            <a:r>
              <a:rPr lang="en-US" sz="2800" b="1" dirty="0">
                <a:solidFill>
                  <a:srgbClr val="00B0F0"/>
                </a:solidFill>
              </a:rPr>
              <a:t>Retrieval</a:t>
            </a:r>
            <a:r>
              <a:rPr lang="en-QA" sz="2800" b="1" dirty="0">
                <a:solidFill>
                  <a:srgbClr val="00B0F0"/>
                </a:solidFill>
              </a:rPr>
              <a:t>– Part I</a:t>
            </a:r>
          </a:p>
          <a:p>
            <a:endParaRPr lang="en-QA" sz="2800" dirty="0"/>
          </a:p>
          <a:p>
            <a:r>
              <a:rPr lang="en-US" sz="2800" dirty="0"/>
              <a:t>January 30</a:t>
            </a:r>
            <a:r>
              <a:rPr lang="en-QA" sz="2800"/>
              <a:t>, 202</a:t>
            </a:r>
            <a:r>
              <a:rPr lang="en-US" sz="280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7543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337245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385026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435019" y="4089831"/>
            <a:ext cx="2332108" cy="1540578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AE85-3AF5-7348-8563-09D5EA3CA41D}"/>
              </a:ext>
            </a:extLst>
          </p:cNvPr>
          <p:cNvSpPr txBox="1"/>
          <p:nvPr/>
        </p:nvSpPr>
        <p:spPr>
          <a:xfrm>
            <a:off x="354757" y="319248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3F175-48AD-A443-85FD-B8683E6DE3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0776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4918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719292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03962" y="3761509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6225747" y="4880558"/>
            <a:ext cx="1950061" cy="341170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</a:t>
            </a:r>
            <a:r>
              <a:rPr lang="en-QA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83EE7-1B69-C143-9B59-F725ED3BB170}"/>
              </a:ext>
            </a:extLst>
          </p:cNvPr>
          <p:cNvSpPr txBox="1"/>
          <p:nvPr/>
        </p:nvSpPr>
        <p:spPr>
          <a:xfrm>
            <a:off x="363906" y="356897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488583-5C71-3A46-AC95-6540F355180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1211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5551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 =</a:t>
            </a:r>
            <a:endParaRPr lang="en-Q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A847E-A9E5-6C49-87D8-2C45D6B2C7B3}"/>
              </a:ext>
            </a:extLst>
          </p:cNvPr>
          <p:cNvSpPr txBox="1"/>
          <p:nvPr/>
        </p:nvSpPr>
        <p:spPr>
          <a:xfrm>
            <a:off x="10216932" y="5216425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011</a:t>
            </a:r>
            <a:r>
              <a:rPr lang="en-QA" b="1" dirty="0"/>
              <a:t>1</a:t>
            </a:r>
            <a:r>
              <a:rPr lang="en-QA" dirty="0"/>
              <a:t>01</a:t>
            </a:r>
          </a:p>
          <a:p>
            <a:endParaRPr lang="en-QA" dirty="0"/>
          </a:p>
          <a:p>
            <a:endParaRPr lang="en-Q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3548-757B-3646-B908-A4462DEFE18B}"/>
              </a:ext>
            </a:extLst>
          </p:cNvPr>
          <p:cNvCxnSpPr>
            <a:cxnSpLocks/>
          </p:cNvCxnSpPr>
          <p:nvPr/>
        </p:nvCxnSpPr>
        <p:spPr>
          <a:xfrm flipH="1">
            <a:off x="10216932" y="6180765"/>
            <a:ext cx="886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24D-6A88-5447-ABF3-11CE81ED9429}"/>
              </a:ext>
            </a:extLst>
          </p:cNvPr>
          <p:cNvSpPr txBox="1"/>
          <p:nvPr/>
        </p:nvSpPr>
        <p:spPr>
          <a:xfrm>
            <a:off x="10216931" y="620711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F9BFF0-5478-3448-898B-B20D9DD811B0}"/>
              </a:ext>
            </a:extLst>
          </p:cNvPr>
          <p:cNvSpPr/>
          <p:nvPr/>
        </p:nvSpPr>
        <p:spPr>
          <a:xfrm>
            <a:off x="7386451" y="2980706"/>
            <a:ext cx="1274708" cy="2209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421EB9-3F5E-0B4B-93B7-40D74BF0B643}"/>
              </a:ext>
            </a:extLst>
          </p:cNvPr>
          <p:cNvCxnSpPr>
            <a:cxnSpLocks/>
          </p:cNvCxnSpPr>
          <p:nvPr/>
        </p:nvCxnSpPr>
        <p:spPr>
          <a:xfrm>
            <a:off x="8027719" y="5190078"/>
            <a:ext cx="0" cy="83609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8E2958-30D4-1043-BBFA-BD747BFC5A78}"/>
              </a:ext>
            </a:extLst>
          </p:cNvPr>
          <p:cNvSpPr txBox="1"/>
          <p:nvPr/>
        </p:nvSpPr>
        <p:spPr>
          <a:xfrm>
            <a:off x="7532837" y="60224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7C36E895-4ECA-DC44-BD18-BFE8482A2FB7}"/>
              </a:ext>
            </a:extLst>
          </p:cNvPr>
          <p:cNvSpPr/>
          <p:nvPr/>
        </p:nvSpPr>
        <p:spPr>
          <a:xfrm rot="5400000">
            <a:off x="7886369" y="2250967"/>
            <a:ext cx="300609" cy="28699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2562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Boolean Queries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type of the “thirst </a:t>
            </a:r>
            <a:r>
              <a:rPr lang="en-GB" b="1" dirty="0"/>
              <a:t>and</a:t>
            </a:r>
            <a:r>
              <a:rPr lang="en-GB" dirty="0"/>
              <a:t> fatigue but </a:t>
            </a:r>
            <a:r>
              <a:rPr lang="en-GB" b="1" dirty="0"/>
              <a:t>not</a:t>
            </a:r>
            <a:r>
              <a:rPr lang="en-GB" dirty="0"/>
              <a:t> dizziness” query is Boolean</a:t>
            </a:r>
          </a:p>
          <a:p>
            <a:pPr lvl="1"/>
            <a:r>
              <a:rPr lang="en-GB" dirty="0"/>
              <a:t>Documents either match or do not match</a:t>
            </a:r>
          </a:p>
          <a:p>
            <a:pPr lvl="1"/>
            <a:endParaRPr lang="en-GB" dirty="0"/>
          </a:p>
          <a:p>
            <a:r>
              <a:rPr lang="en-GB" dirty="0"/>
              <a:t>Boolean queries often produce too few or too many results (1000s)</a:t>
            </a:r>
          </a:p>
          <a:p>
            <a:pPr lvl="1"/>
            <a:r>
              <a:rPr lang="en-GB" b="1" dirty="0"/>
              <a:t>AND</a:t>
            </a:r>
            <a:r>
              <a:rPr lang="en-GB" dirty="0"/>
              <a:t> gives too few; </a:t>
            </a:r>
            <a:r>
              <a:rPr lang="en-GB" b="1" dirty="0"/>
              <a:t>OR</a:t>
            </a:r>
            <a:r>
              <a:rPr lang="en-GB" dirty="0"/>
              <a:t> gives too many</a:t>
            </a:r>
          </a:p>
          <a:p>
            <a:endParaRPr lang="en-GB" dirty="0"/>
          </a:p>
          <a:p>
            <a:r>
              <a:rPr lang="en-GB" dirty="0"/>
              <a:t>This is not good for the majority of users, who usually do not want to wade through 1000s of results </a:t>
            </a:r>
          </a:p>
          <a:p>
            <a:endParaRPr lang="en-GB" dirty="0"/>
          </a:p>
          <a:p>
            <a:r>
              <a:rPr lang="en-GB" dirty="0"/>
              <a:t>To address this issue, </a:t>
            </a:r>
            <a:r>
              <a:rPr lang="en-GB" i="1" dirty="0">
                <a:solidFill>
                  <a:srgbClr val="00B0F0"/>
                </a:solidFill>
              </a:rPr>
              <a:t>ranked retrieval models </a:t>
            </a:r>
            <a:r>
              <a:rPr lang="en-GB" dirty="0"/>
              <a:t>can be utilized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 ranked retrieval models, a </a:t>
                </a:r>
                <a:r>
                  <a:rPr lang="en-GB" i="1" dirty="0"/>
                  <a:t>ranked list </a:t>
                </a:r>
                <a:r>
                  <a:rPr lang="en-GB" dirty="0"/>
                  <a:t>of documents is returned</a:t>
                </a:r>
              </a:p>
              <a:p>
                <a:pPr lvl="1"/>
                <a:r>
                  <a:rPr lang="en-GB" dirty="0"/>
                  <a:t>Only the </a:t>
                </a:r>
                <a:r>
                  <a:rPr lang="en-GB" i="1" dirty="0">
                    <a:solidFill>
                      <a:srgbClr val="00B0F0"/>
                    </a:solidFill>
                  </a:rPr>
                  <a:t>top most relevant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(e.g., 10) results can be shown so as to avoid overwhelming users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How can we rank documents in a collection with respect to a query?</a:t>
                </a:r>
              </a:p>
              <a:p>
                <a:pPr lvl="1"/>
                <a:r>
                  <a:rPr lang="en-GB" dirty="0"/>
                  <a:t>We can assign a score (say, between 0 and 1) to each document-query pair </a:t>
                </a:r>
              </a:p>
              <a:p>
                <a:pPr lvl="1"/>
                <a:r>
                  <a:rPr lang="en-GB" dirty="0"/>
                  <a:t>The score will measure how well a document and a query match</a:t>
                </a:r>
              </a:p>
              <a:p>
                <a:pPr lvl="1"/>
                <a:r>
                  <a:rPr lang="en-GB" dirty="0"/>
                  <a:t>For a query with one term: </a:t>
                </a:r>
              </a:p>
              <a:p>
                <a:pPr lvl="2"/>
                <a:r>
                  <a:rPr lang="en-GB" sz="2400" dirty="0"/>
                  <a:t>The score should be 0 if the term does not occur in the document </a:t>
                </a:r>
              </a:p>
              <a:p>
                <a:pPr lvl="2"/>
                <a:r>
                  <a:rPr lang="en-GB" sz="2400" dirty="0"/>
                  <a:t>The more frequent the term appears in the document, the higher the score should be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7A0DBA-D368-A540-98C7-C7F5C4E872AF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CC26500-DECD-DA4D-9E0D-DFC38911BA4A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584936-2A29-A640-8CA5-9AF508E89348}"/>
              </a:ext>
            </a:extLst>
          </p:cNvPr>
          <p:cNvSpPr txBox="1"/>
          <p:nvPr/>
        </p:nvSpPr>
        <p:spPr>
          <a:xfrm>
            <a:off x="7549979" y="5680719"/>
            <a:ext cx="3867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1/8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1B3EB69-A4DF-4340-8804-CD484D9ECBFA}"/>
              </a:ext>
            </a:extLst>
          </p:cNvPr>
          <p:cNvCxnSpPr>
            <a:cxnSpLocks/>
          </p:cNvCxnSpPr>
          <p:nvPr/>
        </p:nvCxnSpPr>
        <p:spPr>
          <a:xfrm>
            <a:off x="6876535" y="5678582"/>
            <a:ext cx="648731" cy="202192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7E4D61-7036-5545-AD13-4E9D547D5917}"/>
              </a:ext>
            </a:extLst>
          </p:cNvPr>
          <p:cNvSpPr/>
          <p:nvPr/>
        </p:nvSpPr>
        <p:spPr>
          <a:xfrm>
            <a:off x="7587049" y="4794422"/>
            <a:ext cx="3966519" cy="15445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list!</a:t>
            </a:r>
          </a:p>
        </p:txBody>
      </p:sp>
    </p:spTree>
    <p:extLst>
      <p:ext uri="{BB962C8B-B14F-4D97-AF65-F5344CB8AC3E}">
        <p14:creationId xmlns:p14="http://schemas.microsoft.com/office/powerpoint/2010/main" val="11414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715368" cy="48958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has fever and cough today,</a:t>
                </a:r>
                <a:br>
                  <a:rPr lang="en-GB" dirty="0"/>
                </a:br>
                <a:r>
                  <a:rPr lang="en-GB" dirty="0"/>
                  <a:t>	             but yesterday and the day before she</a:t>
                </a:r>
                <a:br>
                  <a:rPr lang="en-GB" dirty="0"/>
                </a:br>
                <a:r>
                  <a:rPr lang="en-GB" dirty="0"/>
                  <a:t>	             was totally okay, whereby she had no </a:t>
                </a:r>
                <a:br>
                  <a:rPr lang="en-GB" dirty="0"/>
                </a:br>
                <a:r>
                  <a:rPr lang="en-GB" dirty="0"/>
                  <a:t>	             fever or cough or any symptom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715368" cy="4895809"/>
              </a:xfrm>
              <a:prstGeom prst="rect">
                <a:avLst/>
              </a:prstGeom>
              <a:blipFill>
                <a:blip r:embed="rId2"/>
                <a:stretch>
                  <a:fillRect l="-1066" t="-2067" b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A5EEC9-1893-5342-B1F6-B76694126593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2055E46-CED7-CB45-BAB8-CAA18E2BA8C7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CF717D-E152-E843-92AC-8DDB2EAF3793}"/>
              </a:ext>
            </a:extLst>
          </p:cNvPr>
          <p:cNvSpPr txBox="1"/>
          <p:nvPr/>
        </p:nvSpPr>
        <p:spPr>
          <a:xfrm>
            <a:off x="7786523" y="6092765"/>
            <a:ext cx="39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</a:t>
            </a:r>
            <a:r>
              <a:rPr lang="en-QA" sz="2000" b="1"/>
              <a:t>= </a:t>
            </a:r>
            <a:r>
              <a:rPr lang="en-US" sz="2000" b="1" dirty="0"/>
              <a:t>3</a:t>
            </a:r>
            <a:r>
              <a:rPr lang="en-QA" sz="2000" b="1"/>
              <a:t>/</a:t>
            </a:r>
            <a:r>
              <a:rPr lang="en-US" sz="2000" b="1" dirty="0"/>
              <a:t>20</a:t>
            </a:r>
            <a:endParaRPr lang="en-QA" sz="2000" b="1" dirty="0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5148205-62B1-7044-8404-A7E583BA205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647709" y="5911564"/>
            <a:ext cx="2102397" cy="181201"/>
          </a:xfrm>
          <a:prstGeom prst="curvedConnector2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715368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has fever and cough today,</a:t>
                </a:r>
                <a:br>
                  <a:rPr lang="en-GB" dirty="0"/>
                </a:br>
                <a:r>
                  <a:rPr lang="en-GB" dirty="0"/>
                  <a:t>	             but yesterday and the day before she</a:t>
                </a:r>
                <a:br>
                  <a:rPr lang="en-GB" dirty="0"/>
                </a:br>
                <a:r>
                  <a:rPr lang="en-GB" dirty="0"/>
                  <a:t>	             was totally okay, whereby she had no </a:t>
                </a:r>
                <a:br>
                  <a:rPr lang="en-GB" dirty="0"/>
                </a:br>
                <a:r>
                  <a:rPr lang="en-GB" dirty="0"/>
                  <a:t>	             fever or cough or any symptom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715368" cy="5032375"/>
              </a:xfrm>
              <a:prstGeom prst="rect">
                <a:avLst/>
              </a:prstGeom>
              <a:blipFill>
                <a:blip r:embed="rId2"/>
                <a:stretch>
                  <a:fillRect l="-1066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D21A14-9272-4545-9E02-282B3ACF3850}"/>
              </a:ext>
            </a:extLst>
          </p:cNvPr>
          <p:cNvSpPr/>
          <p:nvPr/>
        </p:nvSpPr>
        <p:spPr>
          <a:xfrm>
            <a:off x="7587049" y="4548274"/>
            <a:ext cx="4287794" cy="194460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still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list, but it is not clear whether </a:t>
            </a:r>
            <a:r>
              <a:rPr lang="en-QA" sz="2000" b="1" dirty="0">
                <a:solidFill>
                  <a:srgbClr val="00B050"/>
                </a:solidFill>
              </a:rPr>
              <a:t>Document 1</a:t>
            </a:r>
            <a:r>
              <a:rPr lang="en-QA" sz="2000" dirty="0">
                <a:solidFill>
                  <a:schemeClr val="tx1"/>
                </a:solidFill>
              </a:rPr>
              <a:t> is more relevant to the </a:t>
            </a:r>
            <a:r>
              <a:rPr lang="en-QA" sz="2000" b="1" dirty="0">
                <a:solidFill>
                  <a:schemeClr val="tx1"/>
                </a:solidFill>
              </a:rPr>
              <a:t>Query</a:t>
            </a:r>
            <a:r>
              <a:rPr lang="en-QA" sz="2000" dirty="0">
                <a:solidFill>
                  <a:schemeClr val="tx1"/>
                </a:solidFill>
              </a:rPr>
              <a:t> than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6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dirty="0"/>
                  <a:t>Jaccard(query, document) does not consider </a:t>
                </a:r>
                <a:r>
                  <a:rPr lang="en-GB" i="1" dirty="0">
                    <a:solidFill>
                      <a:srgbClr val="00B0F0"/>
                    </a:solidFill>
                  </a:rPr>
                  <a:t>term frequency </a:t>
                </a:r>
                <a:r>
                  <a:rPr lang="en-GB" dirty="0"/>
                  <a:t>(i.e., how many times a term appears in a document) </a:t>
                </a:r>
              </a:p>
              <a:p>
                <a:pPr lvl="1"/>
                <a:r>
                  <a:rPr lang="en-GB" dirty="0"/>
                  <a:t>A more sophisticated way is also needed to normalize the documents by length (different documents have different lengths)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 r="-8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Lecture:</a:t>
            </a:r>
          </a:p>
          <a:p>
            <a:pPr lvl="1"/>
            <a:r>
              <a:rPr lang="en-US" sz="2800" dirty="0"/>
              <a:t>AI Applications in Medicine-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Lecture:</a:t>
            </a:r>
          </a:p>
          <a:p>
            <a:pPr lvl="1"/>
            <a:r>
              <a:rPr lang="en-US" sz="2800" dirty="0"/>
              <a:t>Ranked Retrieval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/>
              <a:t>Assignment 1 is due today by midnight 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34473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2611569" y="5949962"/>
            <a:ext cx="7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Our previous binary term-document incidence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5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49296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4022097" y="5949962"/>
            <a:ext cx="41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A term-document count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510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616236" y="5911522"/>
            <a:ext cx="416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Headache appeared 3 times in N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QA" sz="2000" b="1" dirty="0">
                <a:solidFill>
                  <a:srgbClr val="00B050"/>
                </a:solidFill>
              </a:rPr>
              <a:t>te 3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5672631" y="5488154"/>
            <a:ext cx="449114" cy="397622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 Frequency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i="1" dirty="0"/>
              <a:t>term frequency</a:t>
            </a:r>
            <a:r>
              <a:rPr lang="en-GB" dirty="0"/>
              <a:t>,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dirty="0"/>
              <a:t>, of term </a:t>
            </a:r>
            <a:r>
              <a:rPr lang="en-GB" b="1" i="1" dirty="0"/>
              <a:t>t</a:t>
            </a:r>
            <a:r>
              <a:rPr lang="en-GB" dirty="0"/>
              <a:t> in document </a:t>
            </a:r>
            <a:r>
              <a:rPr lang="en-GB" b="1" i="1" dirty="0"/>
              <a:t>d </a:t>
            </a:r>
            <a:r>
              <a:rPr lang="en-GB" dirty="0"/>
              <a:t>is defined as the number of times that </a:t>
            </a:r>
            <a:r>
              <a:rPr lang="en-GB" b="1" i="1" dirty="0"/>
              <a:t>t</a:t>
            </a:r>
            <a:r>
              <a:rPr lang="en-GB" dirty="0"/>
              <a:t> occurs in </a:t>
            </a:r>
            <a:r>
              <a:rPr lang="en-GB" b="1" i="1" dirty="0"/>
              <a:t>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But how to use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b="1" i="1" baseline="-25000" dirty="0"/>
              <a:t> </a:t>
            </a:r>
            <a:r>
              <a:rPr lang="en-GB" dirty="0"/>
              <a:t>when computing query-document match scores?</a:t>
            </a:r>
          </a:p>
          <a:p>
            <a:pPr lvl="1"/>
            <a:r>
              <a:rPr lang="en-GB" dirty="0"/>
              <a:t>A document with 10 occurrences of a term is more relevant than a document with 1 occurrence of the term, but not necessarily 10 times more relevant!</a:t>
            </a:r>
          </a:p>
          <a:p>
            <a:pPr lvl="1"/>
            <a:r>
              <a:rPr lang="en-GB" dirty="0"/>
              <a:t>Relevance does not increase proportionally with term frequency</a:t>
            </a:r>
          </a:p>
          <a:p>
            <a:pPr lvl="1"/>
            <a:r>
              <a:rPr lang="en-GB" dirty="0"/>
              <a:t>To this end, we can use </a:t>
            </a:r>
            <a:r>
              <a:rPr lang="en-GB" i="1" dirty="0">
                <a:solidFill>
                  <a:srgbClr val="00B0F0"/>
                </a:solidFill>
              </a:rPr>
              <a:t>log-frequency weighting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log-frequency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  <a:r>
                  <a:rPr lang="en-GB" dirty="0"/>
                  <a:t> is:</a:t>
                </a: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</a:t>
                </a:r>
                <a:r>
                  <a:rPr lang="en-GB" i="1" dirty="0"/>
                  <a:t>both</a:t>
                </a:r>
                <a:r>
                  <a:rPr lang="en-GB" dirty="0"/>
                  <a:t>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948" t="-2168" b="-411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/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𝒐𝒕𝒉𝒆𝒓𝒘𝒊𝒔𝒆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  <a:blipFill>
                <a:blip r:embed="rId3"/>
                <a:stretch>
                  <a:fillRect l="-475" b="-69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511567-4E8F-EC43-B163-D33AA60AC2AD}"/>
              </a:ext>
            </a:extLst>
          </p:cNvPr>
          <p:cNvSpPr/>
          <p:nvPr/>
        </p:nvSpPr>
        <p:spPr>
          <a:xfrm>
            <a:off x="3867665" y="2725474"/>
            <a:ext cx="241457" cy="1451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our previous term-document </a:t>
            </a:r>
            <a:r>
              <a:rPr lang="en-GB" b="1" i="1" dirty="0"/>
              <a:t>count matrix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0988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chemeClr val="bg1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9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2782939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BEA2A38-67F2-2C44-A664-61BF399F530F}"/>
              </a:ext>
            </a:extLst>
          </p:cNvPr>
          <p:cNvCxnSpPr>
            <a:stCxn id="9" idx="3"/>
          </p:cNvCxnSpPr>
          <p:nvPr/>
        </p:nvCxnSpPr>
        <p:spPr>
          <a:xfrm>
            <a:off x="4095655" y="5077173"/>
            <a:ext cx="847048" cy="89404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4105120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D4890DD-2820-8C4F-A1FF-EDE2A71A4C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CEE0C2-8766-084E-8107-9F7F97A7A0F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584567" y="5613085"/>
            <a:ext cx="535046" cy="181225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Information Retrieval (IR) is concerned with </a:t>
            </a:r>
            <a:r>
              <a:rPr lang="en-US" b="1" i="1" dirty="0"/>
              <a:t>searching</a:t>
            </a:r>
            <a:r>
              <a:rPr lang="en-US" dirty="0"/>
              <a:t> over and </a:t>
            </a:r>
            <a:r>
              <a:rPr lang="en-US" b="1" i="1" dirty="0"/>
              <a:t>ranking</a:t>
            </a:r>
            <a:r>
              <a:rPr lang="en-US" dirty="0"/>
              <a:t> (large) data collections</a:t>
            </a:r>
            <a:endParaRPr lang="en-GB" dirty="0"/>
          </a:p>
          <a:p>
            <a:pPr marL="0" indent="0">
              <a:buNone/>
            </a:pPr>
            <a:endParaRPr lang="en-Q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1BC98-924E-B94E-8C12-EBFD7545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21290" r="6316" b="11105"/>
          <a:stretch/>
        </p:blipFill>
        <p:spPr>
          <a:xfrm>
            <a:off x="2146436" y="3132881"/>
            <a:ext cx="2975607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D25B5-4414-0048-B04D-7E1017E3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10"/>
          <a:stretch/>
        </p:blipFill>
        <p:spPr>
          <a:xfrm>
            <a:off x="6096000" y="3270041"/>
            <a:ext cx="3158445" cy="731520"/>
          </a:xfrm>
          <a:prstGeom prst="rect">
            <a:avLst/>
          </a:prstGeom>
        </p:spPr>
      </p:pic>
      <p:pic>
        <p:nvPicPr>
          <p:cNvPr id="18" name="Picture 2" descr="File:Amazon logo plain.svg">
            <a:extLst>
              <a:ext uri="{FF2B5EF4-FFF2-40B4-BE49-F238E27FC236}">
                <a16:creationId xmlns:a16="http://schemas.microsoft.com/office/drawing/2014/main" id="{7761ED0B-3451-0D41-BA9D-08AB65A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54" y="5440280"/>
            <a:ext cx="272661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84B32-32B0-B44A-9D29-F5C3BB55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142" y="5440280"/>
            <a:ext cx="249819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12B385C-2D8C-BF4E-9741-F50C86A42963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093504A-17FB-4646-A35B-ABE301ECC29F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6774186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01CAA5-6DDC-6A4F-9BD0-5FD834D43869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2450C37-6F16-434D-BB0F-3DC293F358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2704" y="5436174"/>
            <a:ext cx="2631989" cy="535047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5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809636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622F67F-756E-F849-910A-246F521F784B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5D1CC99-AECB-434C-BA80-68C3B73EA5FE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6580190" y="3798688"/>
            <a:ext cx="535046" cy="381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6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943090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A62F8B0-741B-1947-AB59-06E2D55780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05428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0A7DC79-5AB1-D940-878D-D4BDD914F13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7247461" y="3131419"/>
            <a:ext cx="535046" cy="514455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Rare vs. Common Terms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rare terms are more informative than frequent terms</a:t>
            </a:r>
          </a:p>
          <a:p>
            <a:pPr lvl="1"/>
            <a:r>
              <a:rPr lang="en-GB" sz="2800" dirty="0"/>
              <a:t>E.g., Stop words like “a”, “the”, “to”, “of”, etc., are frequent but not very informative</a:t>
            </a:r>
          </a:p>
          <a:p>
            <a:pPr lvl="1"/>
            <a:r>
              <a:rPr lang="en-GB" sz="2800" dirty="0"/>
              <a:t>E.g., A document containing the word “arrhythmias” is very likely to be relevant to the query “arrhythmias”</a:t>
            </a:r>
          </a:p>
          <a:p>
            <a:pPr lvl="1"/>
            <a:r>
              <a:rPr lang="en-GB" sz="2800" dirty="0"/>
              <a:t>We want higher weights for rare terms than for more frequent terms</a:t>
            </a:r>
          </a:p>
          <a:p>
            <a:pPr lvl="1"/>
            <a:r>
              <a:rPr lang="en-GB" sz="2800" dirty="0"/>
              <a:t>This can be achieved using </a:t>
            </a:r>
            <a:r>
              <a:rPr lang="en-GB" sz="2800" i="1" dirty="0">
                <a:solidFill>
                  <a:srgbClr val="00B0F0"/>
                </a:solidFill>
              </a:rPr>
              <a:t>document frequency  </a:t>
            </a:r>
          </a:p>
        </p:txBody>
      </p:sp>
    </p:spTree>
    <p:extLst>
      <p:ext uri="{BB962C8B-B14F-4D97-AF65-F5344CB8AC3E}">
        <p14:creationId xmlns:p14="http://schemas.microsoft.com/office/powerpoint/2010/main" val="1838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807093" y="5886434"/>
            <a:ext cx="612732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1,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N,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blipFill>
                <a:blip r:embed="rId4"/>
                <a:stretch>
                  <a:fillRect l="-2888" t="-4545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419825" y="5851476"/>
            <a:ext cx="735634" cy="26579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005384" y="5461686"/>
            <a:ext cx="729048" cy="7290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QA" sz="2400" dirty="0">
                    <a:solidFill>
                      <a:srgbClr val="FF0000"/>
                    </a:solidFill>
                  </a:rPr>
                  <a:t>o “dampen” the effect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blipFill>
                <a:blip r:embed="rId4"/>
                <a:stretch>
                  <a:fillRect l="-2462" t="-7895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6867370" y="5693273"/>
            <a:ext cx="245449" cy="1240372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/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: There is only one value of</a:t>
                </a:r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  <a:br>
                  <a:rPr lang="en-GB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for each </a:t>
                </a:r>
                <a:r>
                  <a:rPr lang="en-QA" sz="2400" b="1" i="1" dirty="0">
                    <a:solidFill>
                      <a:srgbClr val="FF0000"/>
                    </a:solidFill>
                  </a:rPr>
                  <a:t>t </a:t>
                </a:r>
                <a:r>
                  <a:rPr lang="en-QA" sz="2400" dirty="0">
                    <a:solidFill>
                      <a:srgbClr val="FF0000"/>
                    </a:solidFill>
                  </a:rPr>
                  <a:t>in the collection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blipFill>
                <a:blip r:embed="rId4"/>
                <a:stretch>
                  <a:fillRect l="-2096" t="-6061" r="-1198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5F832-252C-B34F-A1B9-3531D292E9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588012" y="5851476"/>
            <a:ext cx="357031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667250"/>
          </a:xfrm>
        </p:spPr>
        <p:txBody>
          <a:bodyPr>
            <a:normAutofit/>
          </a:bodyPr>
          <a:lstStyle/>
          <a:p>
            <a:r>
              <a:rPr lang="en-GB" dirty="0"/>
              <a:t>More precisely, Information Retrieval (IR) is concerned with:</a:t>
            </a:r>
          </a:p>
          <a:p>
            <a:pPr lvl="1"/>
            <a:r>
              <a:rPr lang="en-GB" dirty="0"/>
              <a:t>Finding material (usually </a:t>
            </a:r>
            <a:r>
              <a:rPr lang="en-GB" i="1" dirty="0"/>
              <a:t>documents</a:t>
            </a:r>
            <a:r>
              <a:rPr lang="en-GB" dirty="0"/>
              <a:t>– E.g., medical notes written by clinicians during patient-clinician encounters) </a:t>
            </a:r>
          </a:p>
          <a:p>
            <a:pPr lvl="1"/>
            <a:r>
              <a:rPr lang="en-GB" dirty="0"/>
              <a:t>of an unstructured nature (usually 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that satisfies an information need from within large collections (usually stored on </a:t>
            </a:r>
            <a:r>
              <a:rPr lang="en-GB" i="1" dirty="0"/>
              <a:t>computers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Example</a:t>
            </a:r>
            <a:r>
              <a:rPr lang="en-GB" dirty="0"/>
              <a:t>: Which notes include “thirst and fatigue but not dizziness”?</a:t>
            </a:r>
          </a:p>
          <a:p>
            <a:pPr lvl="1"/>
            <a:r>
              <a:rPr lang="en-GB" dirty="0"/>
              <a:t>One way of doing this is to exhaustively search the whole collection, looking up each document and figuring out which documents contain thirst and fatigue but not dizziness</a:t>
            </a:r>
          </a:p>
        </p:txBody>
      </p:sp>
    </p:spTree>
    <p:extLst>
      <p:ext uri="{BB962C8B-B14F-4D97-AF65-F5344CB8AC3E}">
        <p14:creationId xmlns:p14="http://schemas.microsoft.com/office/powerpoint/2010/main" val="4035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592443" y="5389630"/>
            <a:ext cx="4491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/>
              <a:t>Next Class</a:t>
            </a:r>
            <a:r>
              <a:rPr lang="en-QA" dirty="0"/>
              <a:t>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Ranked Retrieval – Part II</a:t>
            </a:r>
          </a:p>
        </p:txBody>
      </p:sp>
    </p:spTree>
    <p:extLst>
      <p:ext uri="{BB962C8B-B14F-4D97-AF65-F5344CB8AC3E}">
        <p14:creationId xmlns:p14="http://schemas.microsoft.com/office/powerpoint/2010/main" val="81651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631" y="1690688"/>
            <a:ext cx="352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Lookup (e.g.,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grep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Unix)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8" y="2235479"/>
            <a:ext cx="917492" cy="917492"/>
          </a:xfrm>
          <a:prstGeom prst="rect">
            <a:avLst/>
          </a:prstGeom>
        </p:spPr>
      </p:pic>
      <p:pic>
        <p:nvPicPr>
          <p:cNvPr id="4098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9" y="1489173"/>
            <a:ext cx="830744" cy="8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7" y="1547555"/>
            <a:ext cx="452940" cy="4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A3F45-408C-0C40-8419-E9658219EC7D}"/>
              </a:ext>
            </a:extLst>
          </p:cNvPr>
          <p:cNvSpPr txBox="1"/>
          <p:nvPr/>
        </p:nvSpPr>
        <p:spPr>
          <a:xfrm>
            <a:off x="2287140" y="4109487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Very Slow!</a:t>
            </a:r>
          </a:p>
        </p:txBody>
      </p:sp>
    </p:spTree>
    <p:extLst>
      <p:ext uri="{BB962C8B-B14F-4D97-AF65-F5344CB8AC3E}">
        <p14:creationId xmlns:p14="http://schemas.microsoft.com/office/powerpoint/2010/main" val="785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3.7037E-7 C 0.05768 0.00533 0.00052 0.00047 0.12396 0.00371 C 0.13763 0.00417 0.15143 0.0051 0.16524 0.00579 L 0.23698 0.00371 L 0.29896 0.00186 L 0.42058 0.00186 L 0.42058 0.00186 C 0.42149 0.02662 0.4224 0.05047 0.42279 0.07524 C 0.42292 0.08565 0.42279 0.09584 0.42279 0.10625 L 0.42279 0.10625 L 0.38581 0.10811 C 0.3819 0.10857 0.37787 0.10949 0.37396 0.11019 C 0.36888 0.11088 0.3638 0.11158 0.35873 0.11204 C 0.34818 0.11297 0.33763 0.11366 0.32722 0.11389 L 0.23698 0.11598 L 0.10222 0.11968 L 0.03477 0.11783 C 0.02787 0.1176 0.02097 0.1169 0.01419 0.11598 C 0.01302 0.11574 0.01198 0.11412 0.01094 0.11389 C 0.00651 0.11343 0.00222 0.11389 -0.00208 0.11389 L -0.00208 0.11389 C -0.00182 0.12107 -0.00156 0.12824 -0.00104 0.13519 C -0.00091 0.13774 -2.91667E-6 0.14028 -2.91667E-6 0.14306 C 0.00039 0.16621 -2.91667E-6 0.18936 -2.91667E-6 0.2125 L -2.91667E-6 0.2125 L 0.06419 0.21459 C 0.10183 0.21459 0.09362 0.21644 0.11302 0.21065 C 0.23412 0.2125 0.24857 0.21389 0.37396 0.21065 C 0.37604 0.21065 0.37826 0.2088 0.38047 0.20857 C 0.40378 0.20672 0.40808 0.20672 0.42396 0.20672 L 0.42396 0.20672 C 0.42266 0.30093 0.42279 0.26204 0.42279 0.32269 L 0.42279 0.32269 C 0.40287 0.32361 0.38373 0.32338 0.36406 0.32662 C 0.36159 0.32709 0.35899 0.32778 0.35651 0.32848 C 0.35547 0.32917 0.35443 0.3301 0.35326 0.33056 C 0.34779 0.33264 0.34128 0.33334 0.33581 0.33426 C 0.3 0.35024 0.33138 0.33704 0.23373 0.3382 L 0.00222 0.34005 L 0.00222 0.34005 " pathEditMode="relative" ptsTypes="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31188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E4F7E0AC-CAD3-5541-A1B0-109FD4B5AA7A}"/>
              </a:ext>
            </a:extLst>
          </p:cNvPr>
          <p:cNvSpPr/>
          <p:nvPr/>
        </p:nvSpPr>
        <p:spPr>
          <a:xfrm>
            <a:off x="1959044" y="2956954"/>
            <a:ext cx="64380" cy="223312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FCB9-9181-6149-926C-BE88A902D83F}"/>
              </a:ext>
            </a:extLst>
          </p:cNvPr>
          <p:cNvSpPr txBox="1"/>
          <p:nvPr/>
        </p:nvSpPr>
        <p:spPr>
          <a:xfrm>
            <a:off x="1009881" y="3842683"/>
            <a:ext cx="82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Terms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9F24610-C992-2D48-B380-EA236B80B519}"/>
              </a:ext>
            </a:extLst>
          </p:cNvPr>
          <p:cNvSpPr/>
          <p:nvPr/>
        </p:nvSpPr>
        <p:spPr>
          <a:xfrm rot="16200000">
            <a:off x="7334331" y="-1449985"/>
            <a:ext cx="70887" cy="7968051"/>
          </a:xfrm>
          <a:prstGeom prst="rightBracket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A73-CE27-EF4E-BBD1-FE3D3137F1F5}"/>
              </a:ext>
            </a:extLst>
          </p:cNvPr>
          <p:cNvSpPr txBox="1"/>
          <p:nvPr/>
        </p:nvSpPr>
        <p:spPr>
          <a:xfrm>
            <a:off x="6021858" y="2133872"/>
            <a:ext cx="13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Documents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32CADD-D18A-F840-BA07-66FB114E489C}"/>
              </a:ext>
            </a:extLst>
          </p:cNvPr>
          <p:cNvSpPr/>
          <p:nvPr/>
        </p:nvSpPr>
        <p:spPr>
          <a:xfrm>
            <a:off x="7380022" y="4833257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CAAC-D558-274C-AA6E-CF8E034CCECB}"/>
              </a:ext>
            </a:extLst>
          </p:cNvPr>
          <p:cNvSpPr txBox="1"/>
          <p:nvPr/>
        </p:nvSpPr>
        <p:spPr>
          <a:xfrm>
            <a:off x="4531426" y="5893533"/>
            <a:ext cx="753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0</a:t>
            </a:r>
            <a:r>
              <a:rPr lang="en-QA" sz="2000" b="1" dirty="0">
                <a:solidFill>
                  <a:srgbClr val="FF0000"/>
                </a:solidFill>
              </a:rPr>
              <a:t> if the note (e.g., Note 4) does not contain the term (e.g., Headache)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4718960" y="4816497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B001-CF29-0F49-86D5-3BB0D9C7FD9E}"/>
              </a:ext>
            </a:extLst>
          </p:cNvPr>
          <p:cNvSpPr txBox="1"/>
          <p:nvPr/>
        </p:nvSpPr>
        <p:spPr>
          <a:xfrm>
            <a:off x="1358735" y="5442574"/>
            <a:ext cx="665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50"/>
                </a:solidFill>
              </a:rPr>
              <a:t>1</a:t>
            </a:r>
            <a:r>
              <a:rPr lang="en-QA" sz="2000" b="1" dirty="0">
                <a:solidFill>
                  <a:srgbClr val="00B050"/>
                </a:solidFill>
              </a:rPr>
              <a:t> if the note (e.g., Note 2) contains the term (e.g., Headache)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CF85B30-3487-0B40-90D4-074200F6A1C1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4684486" y="5190078"/>
            <a:ext cx="690832" cy="252496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08ABC0-5A70-1B41-992D-AD44438A8673}"/>
              </a:ext>
            </a:extLst>
          </p:cNvPr>
          <p:cNvCxnSpPr>
            <a:endCxn id="10" idx="0"/>
          </p:cNvCxnSpPr>
          <p:nvPr/>
        </p:nvCxnSpPr>
        <p:spPr>
          <a:xfrm rot="16200000" flipH="1">
            <a:off x="7816265" y="5410192"/>
            <a:ext cx="703455" cy="263225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E1290E-F5A6-5347-B8E3-EA94E6CE61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26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1541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960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  <a:p>
            <a:r>
              <a:rPr lang="en-GB" sz="2000" b="1" dirty="0"/>
              <a:t>Answer</a:t>
            </a:r>
            <a:r>
              <a:rPr lang="en-GB" sz="2000" dirty="0"/>
              <a:t>: Apply bitwise AND on the vectors of thirst, fatigue, and dizziness (complemented)</a:t>
            </a:r>
            <a:endParaRPr lang="en-QA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CBA28C-1CDF-4940-94EF-624EE29B61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231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0613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2968550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016333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227" y="3404028"/>
            <a:ext cx="2659793" cy="2502479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7057F-C554-DA40-9604-9E94F8CE4607}"/>
              </a:ext>
            </a:extLst>
          </p:cNvPr>
          <p:cNvSpPr txBox="1"/>
          <p:nvPr/>
        </p:nvSpPr>
        <p:spPr>
          <a:xfrm>
            <a:off x="316419" y="2823794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588BDD-4121-5A49-8594-8963FC0689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155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46817</TotalTime>
  <Words>3682</Words>
  <Application>Microsoft Macintosh PowerPoint</Application>
  <PresentationFormat>Widescreen</PresentationFormat>
  <Paragraphs>1378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Information Retrieval</vt:lpstr>
      <vt:lpstr>Information Retrieval</vt:lpstr>
      <vt:lpstr>Exhaustively Searching the Text of Each Doc</vt:lpstr>
      <vt:lpstr>Exhaustively Searching the Text of Each Doc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Boolean Queries</vt:lpstr>
      <vt:lpstr>Ranked Retrieval Models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Term-Document Count Matrix</vt:lpstr>
      <vt:lpstr>Term-Document Count Matrix</vt:lpstr>
      <vt:lpstr>Term-Document Count Matrix</vt:lpstr>
      <vt:lpstr>Term Frequency</vt:lpstr>
      <vt:lpstr>Log-Frequency Weighting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Rare vs. Common Terms</vt:lpstr>
      <vt:lpstr>Document Frequency</vt:lpstr>
      <vt:lpstr>Document Frequency</vt:lpstr>
      <vt:lpstr>Document Frequency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Next Class…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592</cp:revision>
  <dcterms:created xsi:type="dcterms:W3CDTF">2021-01-17T12:09:16Z</dcterms:created>
  <dcterms:modified xsi:type="dcterms:W3CDTF">2023-02-01T17:44:12Z</dcterms:modified>
</cp:coreProperties>
</file>